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94" r:id="rId6"/>
    <p:sldId id="296" r:id="rId7"/>
    <p:sldId id="304" r:id="rId8"/>
    <p:sldId id="301" r:id="rId9"/>
    <p:sldId id="303" r:id="rId10"/>
    <p:sldId id="305" r:id="rId11"/>
    <p:sldId id="299" r:id="rId12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1" userDrawn="1">
          <p15:clr>
            <a:srgbClr val="A4A3A4"/>
          </p15:clr>
        </p15:guide>
        <p15:guide id="2" pos="3584" userDrawn="1">
          <p15:clr>
            <a:srgbClr val="A4A3A4"/>
          </p15:clr>
        </p15:guide>
        <p15:guide id="3" pos="7284" userDrawn="1">
          <p15:clr>
            <a:srgbClr val="A4A3A4"/>
          </p15:clr>
        </p15:guide>
        <p15:guide id="4" orient="horz" pos="210" userDrawn="1">
          <p15:clr>
            <a:srgbClr val="A4A3A4"/>
          </p15:clr>
        </p15:guide>
        <p15:guide id="5" orient="horz" pos="890" userDrawn="1">
          <p15:clr>
            <a:srgbClr val="A4A3A4"/>
          </p15:clr>
        </p15:guide>
        <p15:guide id="6" orient="horz" pos="1337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8"/>
      </p:cViewPr>
      <p:guideLst>
        <p:guide pos="401"/>
        <p:guide pos="3584"/>
        <p:guide pos="7284"/>
        <p:guide orient="horz" pos="210"/>
        <p:guide orient="horz" pos="890"/>
        <p:guide orient="horz" pos="1337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07D2-6BC7-4C65-B4B7-E916F42D2066}" type="datetimeFigureOut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786CC-1E97-4A54-8D86-29952CD299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5406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2020-09-08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ed logo (start och sl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00" y="2513582"/>
            <a:ext cx="6120000" cy="183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5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46775" y="1244177"/>
            <a:ext cx="4457522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876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FBC7CC-2D48-41D3-8ACD-57F49752630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588" y="2122487"/>
            <a:ext cx="8721496" cy="4186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i punkt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 hasCustomPrompt="1"/>
          </p:nvPr>
        </p:nvSpPr>
        <p:spPr>
          <a:xfrm>
            <a:off x="636588" y="2122488"/>
            <a:ext cx="8721496" cy="4186800"/>
          </a:xfrm>
        </p:spPr>
        <p:txBody>
          <a:bodyPr/>
          <a:lstStyle>
            <a:lvl1pPr marL="17887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49637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726563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956750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 marL="1150425" indent="-178875">
              <a:tabLst/>
              <a:defRPr sz="20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v-SE" dirty="0"/>
              <a:t>Text i punktform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660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2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9" y="1386668"/>
            <a:ext cx="8722801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0F336D-DBFE-4C9A-82AE-717B5B00D81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88" y="2122488"/>
            <a:ext cx="5051422" cy="418623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Text, Kolumn 1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C4C8446-BE78-41AE-8D3B-3356011825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927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Text, Kolumn 2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481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050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47795-8C25-49D7-BD81-3D0B302BA7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90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66485" y="1386669"/>
            <a:ext cx="5400000" cy="4922054"/>
          </a:xfr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39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050800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447795-8C25-49D7-BD81-3D0B302BA7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590" y="2122488"/>
            <a:ext cx="5051422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CF0B69C-1928-4742-9EF5-20AB25DF1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39" y="1013460"/>
            <a:ext cx="3338155" cy="52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3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 med svar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54740" y="477764"/>
            <a:ext cx="3700460" cy="396421"/>
          </a:xfrm>
        </p:spPr>
        <p:txBody>
          <a:bodyPr anchor="t" anchorCtr="0"/>
          <a:lstStyle>
            <a:lvl1pPr>
              <a:defRPr sz="1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bakgrundsbild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00F83B-CF15-4618-B991-3799795FD8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740" y="874185"/>
            <a:ext cx="3700460" cy="2205038"/>
          </a:xfrm>
        </p:spPr>
        <p:txBody>
          <a:bodyPr/>
          <a:lstStyle>
            <a:lvl1pPr marL="0" indent="0">
              <a:buFontTx/>
              <a:buNone/>
              <a:defRPr sz="1250"/>
            </a:lvl1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2999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vi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 bwMode="black">
          <a:xfrm>
            <a:off x="6154740" y="477764"/>
            <a:ext cx="3700460" cy="396421"/>
          </a:xfrm>
        </p:spPr>
        <p:txBody>
          <a:bodyPr anchor="t" anchorCtr="0"/>
          <a:lstStyle>
            <a:lvl1pPr>
              <a:defRPr sz="12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byta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17109" y="402030"/>
            <a:ext cx="1008338" cy="302744"/>
          </a:xfrm>
          <a:prstGeom prst="rect">
            <a:avLst/>
          </a:prstGeom>
        </p:spPr>
      </p:pic>
      <p:cxnSp>
        <p:nvCxnSpPr>
          <p:cNvPr id="11" name="Rak koppling 10"/>
          <p:cNvCxnSpPr/>
          <p:nvPr userDrawn="1"/>
        </p:nvCxnSpPr>
        <p:spPr bwMode="white">
          <a:xfrm>
            <a:off x="636588" y="333375"/>
            <a:ext cx="1092676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AF3677-266B-49CD-9490-D0BD83AD2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4740" y="874185"/>
            <a:ext cx="3700460" cy="2205038"/>
          </a:xfrm>
        </p:spPr>
        <p:txBody>
          <a:bodyPr/>
          <a:lstStyle>
            <a:lvl1pPr marL="0" indent="0">
              <a:buFontTx/>
              <a:buNone/>
              <a:defRPr sz="1250">
                <a:solidFill>
                  <a:schemeClr val="bg1"/>
                </a:solidFill>
              </a:defRPr>
            </a:lvl1pPr>
            <a:lvl2pPr>
              <a:defRPr sz="1250">
                <a:solidFill>
                  <a:schemeClr val="bg1"/>
                </a:solidFill>
              </a:defRPr>
            </a:lvl2pPr>
            <a:lvl3pPr>
              <a:defRPr sz="1250">
                <a:solidFill>
                  <a:schemeClr val="bg1"/>
                </a:solidFill>
              </a:defRPr>
            </a:lvl3pPr>
            <a:lvl4pPr>
              <a:defRPr sz="1250">
                <a:solidFill>
                  <a:schemeClr val="bg1"/>
                </a:solidFill>
              </a:defRPr>
            </a:lvl4pPr>
            <a:lvl5pPr>
              <a:defRPr sz="125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10131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4"/>
          <p:cNvSpPr>
            <a:spLocks noGrp="1"/>
          </p:cNvSpPr>
          <p:nvPr>
            <p:ph type="pic" sz="quarter" idx="18" hasCustomPrompt="1"/>
          </p:nvPr>
        </p:nvSpPr>
        <p:spPr>
          <a:xfrm>
            <a:off x="636587" y="1376363"/>
            <a:ext cx="10933811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489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9"/>
            <a:ext cx="2066752" cy="351849"/>
          </a:xfrm>
        </p:spPr>
        <p:txBody>
          <a:bodyPr anchor="t" anchorCtr="0"/>
          <a:lstStyle>
            <a:lvl1pPr>
              <a:defRPr sz="12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9D2D10-4E2C-4B6E-AB5E-3A53EF579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588" y="1805940"/>
            <a:ext cx="2066752" cy="4501718"/>
          </a:xfr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sz="125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5" hasCustomPrompt="1"/>
          </p:nvPr>
        </p:nvSpPr>
        <p:spPr>
          <a:xfrm>
            <a:off x="2847340" y="1376363"/>
            <a:ext cx="4290840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7282180" y="1376362"/>
            <a:ext cx="4284000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488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33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82315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35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75309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38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65901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5" name="Grupp 4"/>
          <p:cNvGrpSpPr/>
          <p:nvPr userDrawn="1"/>
        </p:nvGrpSpPr>
        <p:grpSpPr bwMode="ltGray">
          <a:xfrm>
            <a:off x="6158738" y="1333077"/>
            <a:ext cx="5411661" cy="4991579"/>
            <a:chOff x="6158738" y="1334609"/>
            <a:chExt cx="5411661" cy="4991579"/>
          </a:xfrm>
        </p:grpSpPr>
        <p:pic>
          <p:nvPicPr>
            <p:cNvPr id="17" name="Bildobjekt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1334609"/>
              <a:ext cx="1548780" cy="1547656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667750" y="1347945"/>
              <a:ext cx="2902649" cy="1978708"/>
            </a:xfrm>
            <a:prstGeom prst="rect">
              <a:avLst/>
            </a:prstGeom>
          </p:spPr>
        </p:pic>
        <p:pic>
          <p:nvPicPr>
            <p:cNvPr id="21" name="Bildobjekt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380711" y="3500120"/>
              <a:ext cx="1222143" cy="2826068"/>
            </a:xfrm>
            <a:prstGeom prst="rect">
              <a:avLst/>
            </a:prstGeom>
          </p:spPr>
        </p:pic>
        <p:pic>
          <p:nvPicPr>
            <p:cNvPr id="23" name="Bildobjekt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10370121" y="3650615"/>
              <a:ext cx="1200278" cy="2675573"/>
            </a:xfrm>
            <a:prstGeom prst="rect">
              <a:avLst/>
            </a:prstGeom>
          </p:spPr>
        </p:pic>
        <p:pic>
          <p:nvPicPr>
            <p:cNvPr id="25" name="Bildobjekt 24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075204" y="3710735"/>
              <a:ext cx="1941492" cy="2615453"/>
            </a:xfrm>
            <a:prstGeom prst="rect">
              <a:avLst/>
            </a:prstGeom>
          </p:spPr>
        </p:pic>
      </p:grpSp>
      <p:sp>
        <p:nvSpPr>
          <p:cNvPr id="16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0458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/>
          <p:cNvSpPr>
            <a:spLocks noGrp="1"/>
          </p:cNvSpPr>
          <p:nvPr>
            <p:ph type="pic" sz="quarter" idx="18" hasCustomPrompt="1"/>
          </p:nvPr>
        </p:nvSpPr>
        <p:spPr>
          <a:xfrm>
            <a:off x="636588" y="1376363"/>
            <a:ext cx="6498762" cy="493129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dirty="0"/>
              <a:t> 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>
          <a:xfrm>
            <a:off x="7279350" y="1376362"/>
            <a:ext cx="4284000" cy="239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>
          <a:xfrm>
            <a:off x="7279350" y="3914389"/>
            <a:ext cx="4284000" cy="239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236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36588" y="1386668"/>
            <a:ext cx="5458738" cy="601200"/>
          </a:xfrm>
        </p:spPr>
        <p:txBody>
          <a:bodyPr anchor="t" anchorCtr="0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8E05B6-C766-40F7-B9E4-3355A061FA4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6590" y="2122488"/>
            <a:ext cx="5459410" cy="41862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Text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616701" y="1386669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9168135" y="1386669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9" name="Platshållare för bild 4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6616701" y="3912823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1" name="Platshållare för bild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9168135" y="3912823"/>
            <a:ext cx="2394000" cy="23940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01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0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36590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sz="quarter" idx="22" hasCustomPrompt="1"/>
          </p:nvPr>
        </p:nvSpPr>
        <p:spPr>
          <a:xfrm>
            <a:off x="636590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6" name="Platshållare för bild 10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4330224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21" name="Platshållare för text 16"/>
          <p:cNvSpPr>
            <a:spLocks noGrp="1"/>
          </p:cNvSpPr>
          <p:nvPr>
            <p:ph type="body" sz="quarter" idx="23" hasCustomPrompt="1"/>
          </p:nvPr>
        </p:nvSpPr>
        <p:spPr>
          <a:xfrm>
            <a:off x="4330224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6" hasCustomPrompt="1"/>
          </p:nvPr>
        </p:nvSpPr>
        <p:spPr bwMode="ltGray">
          <a:xfrm>
            <a:off x="8030210" y="137636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</a:t>
            </a:r>
            <a:r>
              <a:rPr lang="sv-SE" dirty="0"/>
              <a:t>Klicka på ikonen </a:t>
            </a:r>
            <a:r>
              <a:rPr lang="sv-SE" sz="1000" dirty="0"/>
              <a:t>för att infoga bild</a:t>
            </a:r>
            <a:endParaRPr lang="sv-SE" dirty="0"/>
          </a:p>
        </p:txBody>
      </p:sp>
      <p:sp>
        <p:nvSpPr>
          <p:cNvPr id="23" name="Platshållare för text 16"/>
          <p:cNvSpPr>
            <a:spLocks noGrp="1"/>
          </p:cNvSpPr>
          <p:nvPr>
            <p:ph type="body" sz="quarter" idx="24" hasCustomPrompt="1"/>
          </p:nvPr>
        </p:nvSpPr>
        <p:spPr>
          <a:xfrm>
            <a:off x="8030210" y="3572692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Platshållare för bild 8"/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636590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4" name="Platshållare för text 16"/>
          <p:cNvSpPr>
            <a:spLocks noGrp="1"/>
          </p:cNvSpPr>
          <p:nvPr>
            <p:ph type="body" sz="quarter" idx="25" hasCustomPrompt="1"/>
          </p:nvPr>
        </p:nvSpPr>
        <p:spPr>
          <a:xfrm>
            <a:off x="636590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4330224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5" name="Platshållare för text 16"/>
          <p:cNvSpPr>
            <a:spLocks noGrp="1"/>
          </p:cNvSpPr>
          <p:nvPr>
            <p:ph type="body" sz="quarter" idx="26" hasCustomPrompt="1"/>
          </p:nvPr>
        </p:nvSpPr>
        <p:spPr>
          <a:xfrm>
            <a:off x="4330224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030210" y="3918043"/>
            <a:ext cx="3538800" cy="2124000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sv-SE" sz="1000" dirty="0"/>
              <a:t> Klicka på ikonen för att infoga bild</a:t>
            </a:r>
            <a:endParaRPr lang="sv-SE" dirty="0"/>
          </a:p>
        </p:txBody>
      </p:sp>
      <p:sp>
        <p:nvSpPr>
          <p:cNvPr id="26" name="Platshållare för text 16"/>
          <p:cNvSpPr>
            <a:spLocks noGrp="1"/>
          </p:cNvSpPr>
          <p:nvPr>
            <p:ph type="body" sz="quarter" idx="27" hasCustomPrompt="1"/>
          </p:nvPr>
        </p:nvSpPr>
        <p:spPr>
          <a:xfrm>
            <a:off x="8030210" y="6101255"/>
            <a:ext cx="3538800" cy="201454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 marL="316800" indent="0">
              <a:buFontTx/>
              <a:buNone/>
              <a:defRPr/>
            </a:lvl2pPr>
            <a:lvl3pPr marL="547200" indent="0">
              <a:buFontTx/>
              <a:buNone/>
              <a:defRPr/>
            </a:lvl3pPr>
            <a:lvl4pPr marL="777600" indent="0">
              <a:buFontTx/>
              <a:buNone/>
              <a:defRPr/>
            </a:lvl4pPr>
            <a:lvl5pPr marL="972000" indent="0">
              <a:buFontTx/>
              <a:buNone/>
              <a:defRPr/>
            </a:lvl5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45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610084" y="1297231"/>
            <a:ext cx="8467655" cy="1395727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49" b="60809"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, rubrik och avsändare">
    <p:bg>
      <p:bgPr>
        <a:solidFill>
          <a:srgbClr val="DDF0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1149" b="60809"/>
          <a:stretch/>
        </p:blipFill>
        <p:spPr bwMode="ltGray">
          <a:xfrm>
            <a:off x="583096" y="3263782"/>
            <a:ext cx="11027060" cy="3100343"/>
          </a:xfrm>
          <a:prstGeom prst="rect">
            <a:avLst/>
          </a:prstGeom>
        </p:spPr>
      </p:pic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610084" y="1297231"/>
            <a:ext cx="8467655" cy="1395728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7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3049142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8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324213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9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3432727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11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1568" r="763" b="23034"/>
          <a:stretch/>
        </p:blipFill>
        <p:spPr bwMode="ltGray">
          <a:xfrm>
            <a:off x="168390" y="244799"/>
            <a:ext cx="11866174" cy="63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7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9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2790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20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5784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21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37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grpSp>
        <p:nvGrpSpPr>
          <p:cNvPr id="28" name="Grupp 27"/>
          <p:cNvGrpSpPr/>
          <p:nvPr userDrawn="1"/>
        </p:nvGrpSpPr>
        <p:grpSpPr bwMode="ltGray">
          <a:xfrm>
            <a:off x="6152712" y="1244177"/>
            <a:ext cx="5283453" cy="5075155"/>
            <a:chOff x="6152712" y="1165432"/>
            <a:chExt cx="5283453" cy="5075155"/>
          </a:xfrm>
        </p:grpSpPr>
        <p:pic>
          <p:nvPicPr>
            <p:cNvPr id="9" name="Bildobjekt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7425691" y="1663314"/>
              <a:ext cx="4010474" cy="1092096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9606010" y="2828329"/>
              <a:ext cx="1827774" cy="2021801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217920" y="5200848"/>
              <a:ext cx="1615702" cy="1027902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8738" y="2843570"/>
              <a:ext cx="1866250" cy="2007066"/>
            </a:xfrm>
            <a:prstGeom prst="rect">
              <a:avLst/>
            </a:prstGeom>
          </p:spPr>
        </p:pic>
        <p:pic>
          <p:nvPicPr>
            <p:cNvPr id="22" name="Bildobjekt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8111490" y="4739808"/>
              <a:ext cx="3116580" cy="1500779"/>
            </a:xfrm>
            <a:prstGeom prst="rect">
              <a:avLst/>
            </a:prstGeom>
          </p:spPr>
        </p:pic>
        <p:pic>
          <p:nvPicPr>
            <p:cNvPr id="27" name="Bildobjekt 2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6152712" y="1165432"/>
              <a:ext cx="1697793" cy="857677"/>
            </a:xfrm>
            <a:prstGeom prst="rect">
              <a:avLst/>
            </a:prstGeom>
          </p:spPr>
        </p:pic>
      </p:grpSp>
      <p:sp>
        <p:nvSpPr>
          <p:cNvPr id="23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418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2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5772790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3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5965784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4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6156376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269784" y="1343033"/>
            <a:ext cx="5198428" cy="4977514"/>
          </a:xfrm>
          <a:prstGeom prst="rect">
            <a:avLst/>
          </a:prstGeom>
        </p:spPr>
      </p:pic>
      <p:sp>
        <p:nvSpPr>
          <p:cNvPr id="15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610085" y="1297231"/>
            <a:ext cx="5077929" cy="1300543"/>
          </a:xfrm>
        </p:spPr>
        <p:txBody>
          <a:bodyPr wrap="square" anchor="t" anchorCtr="0"/>
          <a:lstStyle>
            <a:lvl1pPr algn="l"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6" y="2663069"/>
            <a:ext cx="5045037" cy="579511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text 32"/>
          <p:cNvSpPr>
            <a:spLocks noGrp="1"/>
          </p:cNvSpPr>
          <p:nvPr>
            <p:ph type="body" sz="quarter" idx="14" hasCustomPrompt="1"/>
          </p:nvPr>
        </p:nvSpPr>
        <p:spPr>
          <a:xfrm>
            <a:off x="636588" y="3281381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Förnamn Efternamn</a:t>
            </a:r>
          </a:p>
        </p:txBody>
      </p:sp>
      <p:sp>
        <p:nvSpPr>
          <p:cNvPr id="12" name="Platshållare för text 34"/>
          <p:cNvSpPr>
            <a:spLocks noGrp="1"/>
          </p:cNvSpPr>
          <p:nvPr>
            <p:ph type="body" sz="quarter" idx="15" hasCustomPrompt="1"/>
          </p:nvPr>
        </p:nvSpPr>
        <p:spPr>
          <a:xfrm>
            <a:off x="636588" y="3474375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Titel</a:t>
            </a:r>
          </a:p>
        </p:txBody>
      </p:sp>
      <p:sp>
        <p:nvSpPr>
          <p:cNvPr id="13" name="Platshållare för text 37"/>
          <p:cNvSpPr>
            <a:spLocks noGrp="1"/>
          </p:cNvSpPr>
          <p:nvPr>
            <p:ph type="body" sz="quarter" idx="16" hasCustomPrompt="1"/>
          </p:nvPr>
        </p:nvSpPr>
        <p:spPr>
          <a:xfrm>
            <a:off x="636588" y="3664967"/>
            <a:ext cx="3949812" cy="166199"/>
          </a:xfrm>
        </p:spPr>
        <p:txBody>
          <a:bodyPr anchor="ctr">
            <a:sp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 dirty="0"/>
              <a:t>Koncern</a:t>
            </a:r>
          </a:p>
        </p:txBody>
      </p:sp>
      <p:sp>
        <p:nvSpPr>
          <p:cNvPr id="14" name="Platshållare för text 30"/>
          <p:cNvSpPr>
            <a:spLocks noGrp="1"/>
          </p:cNvSpPr>
          <p:nvPr>
            <p:ph type="body" sz="quarter" idx="17" hasCustomPrompt="1"/>
          </p:nvPr>
        </p:nvSpPr>
        <p:spPr>
          <a:xfrm>
            <a:off x="1740281" y="403158"/>
            <a:ext cx="960389" cy="1384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sv-SE"/>
              <a:t>2018-XX-XX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936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0083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64630" y="1244177"/>
            <a:ext cx="4480912" cy="44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8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466840" y="1244177"/>
            <a:ext cx="4729176" cy="47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1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522720" y="1244177"/>
            <a:ext cx="4505632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8567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>
      <p:bgPr>
        <a:solidFill>
          <a:srgbClr val="D0E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6972475" y="1244177"/>
            <a:ext cx="3606121" cy="4516342"/>
          </a:xfrm>
          <a:prstGeom prst="rect">
            <a:avLst/>
          </a:prstGeom>
        </p:spPr>
      </p:pic>
      <p:sp>
        <p:nvSpPr>
          <p:cNvPr id="6" name="Rubrik 6"/>
          <p:cNvSpPr>
            <a:spLocks noGrp="1"/>
          </p:cNvSpPr>
          <p:nvPr>
            <p:ph type="title" hasCustomPrompt="1"/>
          </p:nvPr>
        </p:nvSpPr>
        <p:spPr>
          <a:xfrm>
            <a:off x="610084" y="1297231"/>
            <a:ext cx="5077929" cy="1932316"/>
          </a:xfrm>
        </p:spPr>
        <p:txBody>
          <a:bodyPr anchor="t" anchorCtr="0"/>
          <a:lstStyle>
            <a:lvl1pPr>
              <a:lnSpc>
                <a:spcPts val="5000"/>
              </a:lnSpc>
              <a:defRPr sz="4500" b="0" spc="-1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sv-SE"/>
              <a:t>Kapitelrubrik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75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36589" y="1386669"/>
            <a:ext cx="6538911" cy="6024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6587" y="2130804"/>
            <a:ext cx="6538913" cy="4177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2412" y="333375"/>
            <a:ext cx="657987" cy="1876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" y="402030"/>
            <a:ext cx="1011996" cy="302745"/>
          </a:xfrm>
          <a:prstGeom prst="rect">
            <a:avLst/>
          </a:prstGeom>
        </p:spPr>
      </p:pic>
      <p:cxnSp>
        <p:nvCxnSpPr>
          <p:cNvPr id="14" name="Rak koppling 13"/>
          <p:cNvCxnSpPr/>
          <p:nvPr userDrawn="1"/>
        </p:nvCxnSpPr>
        <p:spPr>
          <a:xfrm>
            <a:off x="636588" y="333375"/>
            <a:ext cx="1092676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74" r:id="rId5"/>
    <p:sldLayoutId id="2147483659" r:id="rId6"/>
    <p:sldLayoutId id="2147483660" r:id="rId7"/>
    <p:sldLayoutId id="2147483661" r:id="rId8"/>
    <p:sldLayoutId id="2147483675" r:id="rId9"/>
    <p:sldLayoutId id="2147483676" r:id="rId10"/>
    <p:sldLayoutId id="2147483680" r:id="rId11"/>
    <p:sldLayoutId id="2147483662" r:id="rId12"/>
    <p:sldLayoutId id="2147483664" r:id="rId13"/>
    <p:sldLayoutId id="2147483665" r:id="rId14"/>
    <p:sldLayoutId id="2147483683" r:id="rId15"/>
    <p:sldLayoutId id="2147483666" r:id="rId16"/>
    <p:sldLayoutId id="2147483667" r:id="rId17"/>
    <p:sldLayoutId id="2147483682" r:id="rId18"/>
    <p:sldLayoutId id="2147483668" r:id="rId19"/>
    <p:sldLayoutId id="2147483669" r:id="rId20"/>
    <p:sldLayoutId id="2147483679" r:id="rId21"/>
    <p:sldLayoutId id="2147483670" r:id="rId22"/>
    <p:sldLayoutId id="2147483672" r:id="rId23"/>
    <p:sldLayoutId id="2147483681" r:id="rId24"/>
    <p:sldLayoutId id="2147483673" r:id="rId25"/>
    <p:sldLayoutId id="2147483655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608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50000"/>
        <a:buFontTx/>
        <a:buBlip>
          <a:blip r:embed="rId29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12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216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16000" indent="-144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SzPct val="50000"/>
        <a:buFontTx/>
        <a:buBlip>
          <a:blip r:embed="rId29"/>
        </a:buBlip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401" userDrawn="1">
          <p15:clr>
            <a:srgbClr val="F26B43"/>
          </p15:clr>
        </p15:guide>
        <p15:guide id="4" pos="7284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8" orient="horz" pos="1337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3583" userDrawn="1">
          <p15:clr>
            <a:srgbClr val="F26B43"/>
          </p15:clr>
        </p15:guide>
        <p15:guide id="12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inda.straby@swedavia.se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583410-7AAB-4CCA-81F8-687F3C5627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Informationsmöte </a:t>
            </a:r>
            <a:br>
              <a:rPr lang="sv-SE" dirty="0"/>
            </a:br>
            <a:r>
              <a:rPr lang="sv-SE" dirty="0"/>
              <a:t>Ny placering av tillfällig bussangöring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87FF481-82F9-4694-AF8C-B6A58E2480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61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DC7F07C-B8F4-475F-A87B-8C59101C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29" y="427196"/>
            <a:ext cx="8722800" cy="60120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420EB92-1453-442E-BB5D-3FF2E7B32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695" y="1144081"/>
            <a:ext cx="9644234" cy="6018722"/>
          </a:xfrm>
        </p:spPr>
        <p:txBody>
          <a:bodyPr/>
          <a:lstStyle/>
          <a:p>
            <a:r>
              <a:rPr lang="sv-SE" sz="1400" b="1" dirty="0"/>
              <a:t>Bakgrund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Stockholm Arlanda Airport bygger ut.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En större säkerhetskontroll påverkar tillgänglig yta utanför Terminal 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Ytan utanför Terminal 5 blir mindre jämfört med idag. </a:t>
            </a:r>
          </a:p>
          <a:p>
            <a:r>
              <a:rPr lang="sv-SE" sz="1400" b="1" dirty="0"/>
              <a:t>Lösning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Ny tillfällig bussterminal på Terminal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Enklare för resenär att hitta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Gångväg inomhus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Stor rymlig vänthall inomhus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Mer trafiksäkert för resenär med enbart ett trafikslag, buss. Ingen taxi och inga bilar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Fasta hållplatslägen och lättare för resenär att hitta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Trafikledning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Förstärkning av </a:t>
            </a:r>
            <a:r>
              <a:rPr lang="sv-SE" sz="1400" dirty="0" err="1"/>
              <a:t>Swedaviapersonal</a:t>
            </a:r>
            <a:r>
              <a:rPr lang="sv-SE" sz="1400" dirty="0"/>
              <a:t> både inomhus och utomhus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92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DC7F07C-B8F4-475F-A87B-8C59101C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775678"/>
            <a:ext cx="8722800" cy="601200"/>
          </a:xfrm>
        </p:spPr>
        <p:txBody>
          <a:bodyPr/>
          <a:lstStyle/>
          <a:p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5420EB92-1453-442E-BB5D-3FF2E7B320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588" y="1076278"/>
            <a:ext cx="9644234" cy="5229272"/>
          </a:xfrm>
        </p:spPr>
        <p:txBody>
          <a:bodyPr/>
          <a:lstStyle/>
          <a:p>
            <a:r>
              <a:rPr lang="sv-SE" sz="1400" b="1" dirty="0"/>
              <a:t>Erfarenheter från förändringar under våren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Vare sig yrkestrafik eller privatbilister läser skyltar. ”Man gör som brukar”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Förändring av miljö är komplicerat – man gör/går gärna som man alltid annars gjort.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Mycket svårt att hitta när det är separerade flöden för buss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Ej trafiksäkert med både buss och taxi, korsande flöden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400" dirty="0"/>
          </a:p>
          <a:p>
            <a:r>
              <a:rPr lang="sv-SE" sz="1400" b="1" dirty="0"/>
              <a:t>Åtgärder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Mer information – i alla egna kanaler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Större fokus på skyltning i både inomhus- och utomhusmiljön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/>
              <a:t>Swedaviapersonal</a:t>
            </a:r>
            <a:r>
              <a:rPr lang="sv-SE" sz="1400" dirty="0"/>
              <a:t> på plats.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40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574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000E416-380A-494E-9C62-192C7E25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13" y="521017"/>
            <a:ext cx="5050800" cy="601200"/>
          </a:xfrm>
        </p:spPr>
        <p:txBody>
          <a:bodyPr/>
          <a:lstStyle/>
          <a:p>
            <a:r>
              <a:rPr lang="sv-SE" dirty="0"/>
              <a:t>Översikt bussangöringen T4</a:t>
            </a:r>
          </a:p>
        </p:txBody>
      </p:sp>
      <p:pic>
        <p:nvPicPr>
          <p:cNvPr id="2" name="Platshållare för innehåll 1">
            <a:extLst>
              <a:ext uri="{FF2B5EF4-FFF2-40B4-BE49-F238E27FC236}">
                <a16:creationId xmlns:a16="http://schemas.microsoft.com/office/drawing/2014/main" id="{97584A83-2994-4DE4-8D45-506BC97BAC2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92434" y="1122217"/>
            <a:ext cx="11407131" cy="5120664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867C667-4294-454B-BDE0-9171722E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03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B0FDF0-0252-47C0-A155-41BA9E913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521288"/>
            <a:ext cx="8722801" cy="601200"/>
          </a:xfrm>
        </p:spPr>
        <p:txBody>
          <a:bodyPr/>
          <a:lstStyle/>
          <a:p>
            <a:r>
              <a:rPr lang="sv-SE" sz="1600" dirty="0"/>
              <a:t>Nästa steg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DD0DD-55A2-40E7-ACE0-29CAD57CDE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6588" y="1916542"/>
            <a:ext cx="10374312" cy="4186800"/>
          </a:xfrm>
        </p:spPr>
        <p:txBody>
          <a:bodyPr/>
          <a:lstStyle/>
          <a:p>
            <a:r>
              <a:rPr lang="sv-SE" sz="1400" dirty="0"/>
              <a:t>Information löpande via mejl under hösten om hur och när förändring sker.</a:t>
            </a:r>
          </a:p>
          <a:p>
            <a:r>
              <a:rPr lang="sv-SE" sz="1400" dirty="0"/>
              <a:t>Ni som vill ha separata möten hör av er till </a:t>
            </a:r>
            <a:r>
              <a:rPr lang="sv-SE" sz="1400" dirty="0">
                <a:hlinkClick r:id="rId2"/>
              </a:rPr>
              <a:t>linda.straby@swedavia.se</a:t>
            </a:r>
            <a:r>
              <a:rPr lang="sv-SE" sz="1400" dirty="0"/>
              <a:t> så bokar vi tid med er som önskar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9340C0-B151-42D3-B401-B8894FB8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94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2B4706-6189-447D-AD78-EB8EED78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/>
              <a:t>Frågor som kom upp på mötet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66ECA3-9CE6-4905-891B-B456E3083A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094" y="1834163"/>
            <a:ext cx="10933811" cy="4186800"/>
          </a:xfrm>
        </p:spPr>
        <p:txBody>
          <a:bodyPr/>
          <a:lstStyle/>
          <a:p>
            <a:r>
              <a:rPr lang="sv-SE" sz="1400" b="1" dirty="0"/>
              <a:t>När kommer flytten att ske?</a:t>
            </a:r>
            <a:r>
              <a:rPr lang="sv-SE" sz="1400" dirty="0"/>
              <a:t> – Bussangöringen på Terminal 5 stängs ner i mitten på december (10-15/12).</a:t>
            </a:r>
          </a:p>
          <a:p>
            <a:r>
              <a:rPr lang="sv-SE" sz="1400" b="1" dirty="0"/>
              <a:t>Kommer all trafik att flyttas från Terminal 5? </a:t>
            </a:r>
            <a:r>
              <a:rPr lang="sv-SE" sz="1400" dirty="0"/>
              <a:t>– Alla linjebussar och beställningstrafik flyttas till Terminal 4.</a:t>
            </a:r>
          </a:p>
          <a:p>
            <a:r>
              <a:rPr lang="sv-SE" sz="1400" b="1" dirty="0"/>
              <a:t>Kommer flytten till Terminal 4 vara för alltid, eller är det bara temporärt? </a:t>
            </a:r>
            <a:r>
              <a:rPr lang="sv-SE" sz="1400" dirty="0"/>
              <a:t>– Temporär.</a:t>
            </a:r>
          </a:p>
          <a:p>
            <a:r>
              <a:rPr lang="sv-SE" sz="1400" b="1" dirty="0"/>
              <a:t>Vi är oroliga för att resenärer väljer andra färdsätt än buss nu när de måste gå till Terminal 4! </a:t>
            </a:r>
            <a:r>
              <a:rPr lang="sv-SE" sz="1400" dirty="0"/>
              <a:t>– Vi tror inte att det kommer bli någon större skillnad mot tidigare. Terminal 4 lösningen är bättre ur resenärens perspektiv än den tidigare planen på att angöra en bussterminal på parkering P56. Det tar ca 5 minuter att gå från Terminal 5 till Terminal 4 (</a:t>
            </a:r>
            <a:r>
              <a:rPr lang="sv-SE" sz="1400" dirty="0" err="1"/>
              <a:t>Innomhus</a:t>
            </a:r>
            <a:r>
              <a:rPr lang="sv-SE" sz="1400" dirty="0"/>
              <a:t>).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740D96-A22B-407E-BC02-45E64538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48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9505995"/>
      </p:ext>
    </p:extLst>
  </p:cSld>
  <p:clrMapOvr>
    <a:masterClrMapping/>
  </p:clrMapOvr>
</p:sld>
</file>

<file path=ppt/theme/theme1.xml><?xml version="1.0" encoding="utf-8"?>
<a:theme xmlns:a="http://schemas.openxmlformats.org/drawingml/2006/main" name="Swedavia">
  <a:themeElements>
    <a:clrScheme name="Swedavia nya nu">
      <a:dk1>
        <a:sysClr val="windowText" lastClr="000000"/>
      </a:dk1>
      <a:lt1>
        <a:sysClr val="window" lastClr="FFFFFF"/>
      </a:lt1>
      <a:dk2>
        <a:srgbClr val="5B666E"/>
      </a:dk2>
      <a:lt2>
        <a:srgbClr val="DDE9F6"/>
      </a:lt2>
      <a:accent1>
        <a:srgbClr val="0F1A41"/>
      </a:accent1>
      <a:accent2>
        <a:srgbClr val="A4C7E2"/>
      </a:accent2>
      <a:accent3>
        <a:srgbClr val="659800"/>
      </a:accent3>
      <a:accent4>
        <a:srgbClr val="2D6E78"/>
      </a:accent4>
      <a:accent5>
        <a:srgbClr val="8600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PT mall NY 191218" id="{1D838DC7-9981-4FA5-9B29-5C9967BCB016}" vid="{FA15637B-53C1-48AC-9232-5FA357C65B46}"/>
    </a:ext>
  </a:extLst>
</a:theme>
</file>

<file path=ppt/theme/theme2.xml><?xml version="1.0" encoding="utf-8"?>
<a:theme xmlns:a="http://schemas.openxmlformats.org/drawingml/2006/main" name="Office-tema">
  <a:themeElements>
    <a:clrScheme name="Swedavia">
      <a:dk1>
        <a:sysClr val="windowText" lastClr="000000"/>
      </a:dk1>
      <a:lt1>
        <a:sysClr val="window" lastClr="FFFFFF"/>
      </a:lt1>
      <a:dk2>
        <a:srgbClr val="44546A"/>
      </a:dk2>
      <a:lt2>
        <a:srgbClr val="DDEFFC"/>
      </a:lt2>
      <a:accent1>
        <a:srgbClr val="1D203F"/>
      </a:accent1>
      <a:accent2>
        <a:srgbClr val="1198D5"/>
      </a:accent2>
      <a:accent3>
        <a:srgbClr val="79B729"/>
      </a:accent3>
      <a:accent4>
        <a:srgbClr val="2D6E78"/>
      </a:accent4>
      <a:accent5>
        <a:srgbClr val="8616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davia">
      <a:dk1>
        <a:sysClr val="windowText" lastClr="000000"/>
      </a:dk1>
      <a:lt1>
        <a:sysClr val="window" lastClr="FFFFFF"/>
      </a:lt1>
      <a:dk2>
        <a:srgbClr val="44546A"/>
      </a:dk2>
      <a:lt2>
        <a:srgbClr val="DDEFFC"/>
      </a:lt2>
      <a:accent1>
        <a:srgbClr val="1D203F"/>
      </a:accent1>
      <a:accent2>
        <a:srgbClr val="1198D5"/>
      </a:accent2>
      <a:accent3>
        <a:srgbClr val="79B729"/>
      </a:accent3>
      <a:accent4>
        <a:srgbClr val="2D6E78"/>
      </a:accent4>
      <a:accent5>
        <a:srgbClr val="861622"/>
      </a:accent5>
      <a:accent6>
        <a:srgbClr val="FFC800"/>
      </a:accent6>
      <a:hlink>
        <a:srgbClr val="0563C1"/>
      </a:hlink>
      <a:folHlink>
        <a:srgbClr val="954F72"/>
      </a:folHlink>
    </a:clrScheme>
    <a:fontScheme name="Swedav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wedavia Trafikblå">
      <a:srgbClr val="0F1A41"/>
    </a:custClr>
    <a:custClr name="Swedavia Klarblå">
      <a:srgbClr val="009ADD"/>
    </a:custClr>
    <a:custClr name="Swedavia Mellanblå">
      <a:srgbClr val="A4C7E2"/>
    </a:custClr>
    <a:custClr name="Swedavia Ljusblå">
      <a:srgbClr val="DDE9F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Petrol">
      <a:srgbClr val="2D6E78"/>
    </a:custClr>
    <a:custClr name="Swedavia Grön (färgplattor)">
      <a:srgbClr val="659800"/>
    </a:custClr>
    <a:custClr name="Swedavia Grön (symbolen)">
      <a:srgbClr val="7AB800"/>
    </a:custClr>
    <a:custClr name="Swedavia Mörkare Mintgrön">
      <a:srgbClr val="C9DDD6"/>
    </a:custClr>
    <a:custClr name="Swedavia Mintgrön">
      <a:srgbClr val="DEF0E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grå">
      <a:srgbClr val="5B666E"/>
    </a:custClr>
    <a:custClr name="Swedavia Mellangrå">
      <a:srgbClr val="878F94"/>
    </a:custClr>
    <a:custClr name="Swedavia Ljusare Mellangrå">
      <a:srgbClr val="D1D4D6"/>
    </a:custClr>
    <a:custClr name="Swedavia Ljusgrå">
      <a:srgbClr val="EBEBE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wedavia Mörkröd">
      <a:srgbClr val="860022"/>
    </a:custClr>
    <a:custClr name="Swedavia Orange">
      <a:srgbClr val="EB690B"/>
    </a:custClr>
    <a:custClr name="Swedavia Gul">
      <a:srgbClr val="FFC800"/>
    </a:custClr>
    <a:custClr name="Swedavia Svart">
      <a:srgbClr val="000000"/>
    </a:custClr>
    <a:custClr name="Swedavia Vit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4DF53B2A47A843B83AD1B75288D26B" ma:contentTypeVersion="24" ma:contentTypeDescription="Skapa ett nytt dokument." ma:contentTypeScope="" ma:versionID="2ada145174174284b3fc90921526d1de">
  <xsd:schema xmlns:xsd="http://www.w3.org/2001/XMLSchema" xmlns:xs="http://www.w3.org/2001/XMLSchema" xmlns:p="http://schemas.microsoft.com/office/2006/metadata/properties" xmlns:ns2="f409d4a6-3497-49fc-95c7-c33b8ac76439" xmlns:ns3="00b27bb4-cc18-4e29-9ad1-00cf34d52aeb" targetNamespace="http://schemas.microsoft.com/office/2006/metadata/properties" ma:root="true" ma:fieldsID="addf9f12f437cadd3dceebb28f1f9785" ns2:_="" ns3:_="">
    <xsd:import namespace="f409d4a6-3497-49fc-95c7-c33b8ac76439"/>
    <xsd:import namespace="00b27bb4-cc18-4e29-9ad1-00cf34d52a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  <xsd:element ref="ns3:Mall_x00e4_gare" minOccurs="0"/>
                <xsd:element ref="ns3:m309be937c64469085f73013fcb92484" minOccurs="0"/>
                <xsd:element ref="ns2:TaxCatchAll" minOccurs="0"/>
                <xsd:element ref="ns3:Kommentar" minOccurs="0"/>
                <xsd:element ref="ns2:TaxKeywordTaxHTField" minOccurs="0"/>
                <xsd:element ref="ns3:Kopplad_x0020_till_x0020_inneh_x00e5_llstyp" minOccurs="0"/>
                <xsd:element ref="ns3:Mall_x002d_ID" minOccurs="0"/>
                <xsd:element ref="ns3:j9929344503545259084c668b5dccaa2" minOccurs="0"/>
                <xsd:element ref="ns3:cbe89e11c4164d5f8afa08282267d309" minOccurs="0"/>
                <xsd:element ref="ns3:Beskrivning" minOccurs="0"/>
                <xsd:element ref="ns3:Signe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9d4a6-3497-49fc-95c7-c33b8ac764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1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description="" ma:hidden="true" ma:list="{5a7609bf-cc9f-4174-8929-177eb6ef23ed}" ma:internalName="TaxCatchAll" ma:showField="CatchAllData" ma:web="f409d4a6-3497-49fc-95c7-c33b8ac764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8" nillable="true" ma:taxonomy="true" ma:internalName="TaxKeywordTaxHTField" ma:taxonomyFieldName="TaxKeyword" ma:displayName="Företagsnyckelord" ma:fieldId="{23f27201-bee3-471e-b2e7-b64fd8b7ca38}" ma:taxonomyMulti="true" ma:sspId="93a035a0-615a-4354-a291-42e5680c4c2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27bb4-cc18-4e29-9ad1-00cf34d52aeb" elementFormDefault="qualified">
    <xsd:import namespace="http://schemas.microsoft.com/office/2006/documentManagement/types"/>
    <xsd:import namespace="http://schemas.microsoft.com/office/infopath/2007/PartnerControls"/>
    <xsd:element name="Mall_x00e4_gare" ma:index="12" nillable="true" ma:displayName="Mallägare" ma:list="UserInfo" ma:SharePointGroup="0" ma:internalName="Mall_x00e4_gar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309be937c64469085f73013fcb92484" ma:index="14" nillable="true" ma:taxonomy="true" ma:internalName="m309be937c64469085f73013fcb92484" ma:taxonomyFieldName="Enhet" ma:displayName="Enhet" ma:readOnly="false" ma:default="" ma:fieldId="{6309be93-7c64-4690-85f7-3013fcb92484}" ma:sspId="93a035a0-615a-4354-a291-42e5680c4c2f" ma:termSetId="1d3d3f02-75db-4c99-8e22-51e15b255b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ommentar" ma:index="16" nillable="true" ma:displayName="Kommentar" ma:internalName="Kommentar">
      <xsd:simpleType>
        <xsd:restriction base="dms:Note">
          <xsd:maxLength value="255"/>
        </xsd:restriction>
      </xsd:simpleType>
    </xsd:element>
    <xsd:element name="Kopplad_x0020_till_x0020_inneh_x00e5_llstyp" ma:index="19" nillable="true" ma:displayName="Kopplad till SharePoint" ma:description="Innehållstyp" ma:internalName="Kopplad_x0020_till_x0020_inneh_x00e5_llstyp">
      <xsd:simpleType>
        <xsd:restriction base="dms:Text">
          <xsd:maxLength value="255"/>
        </xsd:restriction>
      </xsd:simpleType>
    </xsd:element>
    <xsd:element name="Mall_x002d_ID" ma:index="20" nillable="true" ma:displayName="Mall-ID" ma:internalName="Mall_x002d_ID">
      <xsd:simpleType>
        <xsd:restriction base="dms:Text">
          <xsd:maxLength value="255"/>
        </xsd:restriction>
      </xsd:simpleType>
    </xsd:element>
    <xsd:element name="j9929344503545259084c668b5dccaa2" ma:index="22" nillable="true" ma:taxonomy="true" ma:internalName="j9929344503545259084c668b5dccaa2" ma:taxonomyFieldName="Mallgrupper" ma:displayName="Mallgrupper" ma:default="" ma:fieldId="{39929344-5035-4525-9084-c668b5dccaa2}" ma:sspId="93a035a0-615a-4354-a291-42e5680c4c2f" ma:termSetId="99b7a978-867a-40f0-9daf-baf852b29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e89e11c4164d5f8afa08282267d309" ma:index="24" nillable="true" ma:taxonomy="true" ma:internalName="cbe89e11c4164d5f8afa08282267d309" ma:taxonomyFieldName="Dokumenttyp" ma:displayName="Dokumenttyp" ma:default="" ma:fieldId="{cbe89e11-c416-4d5f-8afa-08282267d309}" ma:sspId="93a035a0-615a-4354-a291-42e5680c4c2f" ma:termSetId="4fb1aca3-3266-4777-ba14-f60656b8c2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ning" ma:index="25" nillable="true" ma:displayName="Beskrivning" ma:internalName="Beskrivning">
      <xsd:simpleType>
        <xsd:restriction base="dms:Note">
          <xsd:maxLength value="255"/>
        </xsd:restriction>
      </xsd:simpleType>
    </xsd:element>
    <xsd:element name="Signering" ma:index="26" nillable="true" ma:displayName="Signering" ma:list="{bfc9e262-b6eb-4d59-a04a-5c16abf31f1d}" ma:internalName="Signering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409d4a6-3497-49fc-95c7-c33b8ac76439">SWED-1595392544-4</_dlc_DocId>
    <_dlc_DocIdUrl xmlns="f409d4a6-3497-49fc-95c7-c33b8ac76439">
      <Url>https://teamsites.airportnet.se/mallar/_layouts/15/DocIdRedir.aspx?ID=SWED-1595392544-4</Url>
      <Description>SWED-1595392544-4</Description>
    </_dlc_DocIdUrl>
    <TaxCatchAll xmlns="f409d4a6-3497-49fc-95c7-c33b8ac76439">
      <Value>4714</Value>
    </TaxCatchAll>
    <Kommentar xmlns="00b27bb4-cc18-4e29-9ad1-00cf34d52aeb" xsi:nil="true"/>
    <Kopplad_x0020_till_x0020_inneh_x00e5_llstyp xmlns="00b27bb4-cc18-4e29-9ad1-00cf34d52aeb">Swedavia Presentation Bred</Kopplad_x0020_till_x0020_inneh_x00e5_llstyp>
    <Mall_x00e4_gare xmlns="00b27bb4-cc18-4e29-9ad1-00cf34d52aeb">
      <UserInfo>
        <DisplayName>Hiller, Kickie (Koncern Marknad &amp; Kommunikation)</DisplayName>
        <AccountId>1753</AccountId>
        <AccountType/>
      </UserInfo>
    </Mall_x00e4_gare>
    <Mall_x002d_ID xmlns="00b27bb4-cc18-4e29-9ad1-00cf34d52aeb">M-004 (191218)</Mall_x002d_ID>
    <Beskrivning xmlns="00b27bb4-cc18-4e29-9ad1-00cf34d52aeb" xsi:nil="true"/>
    <j9929344503545259084c668b5dccaa2 xmlns="00b27bb4-cc18-4e29-9ad1-00cf34d52a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Grundmallar</TermName>
          <TermId xmlns="http://schemas.microsoft.com/office/infopath/2007/PartnerControls">1517dc93-a563-46ae-b7cf-91d4e1572443</TermId>
        </TermInfo>
      </Terms>
    </j9929344503545259084c668b5dccaa2>
    <cbe89e11c4164d5f8afa08282267d309 xmlns="00b27bb4-cc18-4e29-9ad1-00cf34d52aeb">
      <Terms xmlns="http://schemas.microsoft.com/office/infopath/2007/PartnerControls"/>
    </cbe89e11c4164d5f8afa08282267d309>
    <Signering xmlns="00b27bb4-cc18-4e29-9ad1-00cf34d52aeb" xsi:nil="true"/>
    <TaxKeywordTaxHTField xmlns="f409d4a6-3497-49fc-95c7-c33b8ac76439">
      <Terms xmlns="http://schemas.microsoft.com/office/infopath/2007/PartnerControls"/>
    </TaxKeywordTaxHTField>
    <m309be937c64469085f73013fcb92484 xmlns="00b27bb4-cc18-4e29-9ad1-00cf34d52aeb">
      <Terms xmlns="http://schemas.microsoft.com/office/infopath/2007/PartnerControls"/>
    </m309be937c64469085f73013fcb92484>
  </documentManagement>
</p:properties>
</file>

<file path=customXml/itemProps1.xml><?xml version="1.0" encoding="utf-8"?>
<ds:datastoreItem xmlns:ds="http://schemas.openxmlformats.org/officeDocument/2006/customXml" ds:itemID="{4DD8A96C-3E2A-42A6-923B-3AC1398098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E6ED31-FE05-4D40-BC1D-C996FCA6B5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9d4a6-3497-49fc-95c7-c33b8ac76439"/>
    <ds:schemaRef ds:uri="00b27bb4-cc18-4e29-9ad1-00cf34d52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DC9A00-BAD7-4780-828A-A0F589E97E9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72A2F44-E91C-463E-BADB-7F64713B172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0b27bb4-cc18-4e29-9ad1-00cf34d52aeb"/>
    <ds:schemaRef ds:uri="f409d4a6-3497-49fc-95c7-c33b8ac7643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PPT_16_9_mall</Template>
  <TotalTime>93</TotalTime>
  <Words>340</Words>
  <Application>Microsoft Office PowerPoint</Application>
  <PresentationFormat>Bredbild</PresentationFormat>
  <Paragraphs>44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Wingdings</vt:lpstr>
      <vt:lpstr>Swedavia</vt:lpstr>
      <vt:lpstr>Informationsmöte  Ny placering av tillfällig bussangöring</vt:lpstr>
      <vt:lpstr>  </vt:lpstr>
      <vt:lpstr>  </vt:lpstr>
      <vt:lpstr>Översikt bussangöringen T4</vt:lpstr>
      <vt:lpstr>Nästa steg</vt:lpstr>
      <vt:lpstr>Frågor som kom upp på mötet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Zebergs, Tobias (ARNP Business Optimization-Parking and Entry)</dc:creator>
  <cp:keywords/>
  <cp:lastModifiedBy>Zebergs, Tobias (ARNP Business Optimization-Parking and Entry)</cp:lastModifiedBy>
  <cp:revision>12</cp:revision>
  <cp:lastPrinted>2017-05-08T12:28:54Z</cp:lastPrinted>
  <dcterms:created xsi:type="dcterms:W3CDTF">2020-08-26T06:00:26Z</dcterms:created>
  <dcterms:modified xsi:type="dcterms:W3CDTF">2020-09-08T12:32:25Z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nhet">
    <vt:lpwstr/>
  </property>
  <property fmtid="{D5CDD505-2E9C-101B-9397-08002B2CF9AE}" pid="3" name="ContentTypeId">
    <vt:lpwstr>0x010100464DF53B2A47A843B83AD1B75288D26B</vt:lpwstr>
  </property>
  <property fmtid="{D5CDD505-2E9C-101B-9397-08002B2CF9AE}" pid="4" name="Sekretessnivå">
    <vt:lpwstr>577;#Internt|acc4b2fb-87a1-4b4f-a927-c6b8367cb403</vt:lpwstr>
  </property>
  <property fmtid="{D5CDD505-2E9C-101B-9397-08002B2CF9AE}" pid="5" name="_dlc_DocIdItemGuid">
    <vt:lpwstr>14c564ad-bd73-4677-937a-520a94aee0e4</vt:lpwstr>
  </property>
  <property fmtid="{D5CDD505-2E9C-101B-9397-08002B2CF9AE}" pid="6" name="Dokument_Typ">
    <vt:lpwstr/>
  </property>
  <property fmtid="{D5CDD505-2E9C-101B-9397-08002B2CF9AE}" pid="7" name="TaxKeyword">
    <vt:lpwstr/>
  </property>
  <property fmtid="{D5CDD505-2E9C-101B-9397-08002B2CF9AE}" pid="8" name="TaxKeywordTaxHTField">
    <vt:lpwstr/>
  </property>
  <property fmtid="{D5CDD505-2E9C-101B-9397-08002B2CF9AE}" pid="9" name="Status">
    <vt:lpwstr>Fas 3</vt:lpwstr>
  </property>
  <property fmtid="{D5CDD505-2E9C-101B-9397-08002B2CF9AE}" pid="10" name="Mallgrupper">
    <vt:lpwstr>4714;#Grundmallar|1517dc93-a563-46ae-b7cf-91d4e1572443</vt:lpwstr>
  </property>
  <property fmtid="{D5CDD505-2E9C-101B-9397-08002B2CF9AE}" pid="11" name="Mallgrupp">
    <vt:lpwstr>Grundmallar</vt:lpwstr>
  </property>
  <property fmtid="{D5CDD505-2E9C-101B-9397-08002B2CF9AE}" pid="12" name="l9d12847ece741dc8600af0ea4447ee4">
    <vt:lpwstr/>
  </property>
  <property fmtid="{D5CDD505-2E9C-101B-9397-08002B2CF9AE}" pid="13" name="Dokumenttyp">
    <vt:lpwstr/>
  </property>
</Properties>
</file>